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73" r:id="rId3"/>
    <p:sldId id="289" r:id="rId4"/>
    <p:sldId id="288" r:id="rId5"/>
    <p:sldId id="276" r:id="rId6"/>
    <p:sldId id="350" r:id="rId7"/>
    <p:sldId id="351" r:id="rId8"/>
    <p:sldId id="290" r:id="rId9"/>
    <p:sldId id="277" r:id="rId10"/>
    <p:sldId id="291" r:id="rId11"/>
    <p:sldId id="352" r:id="rId12"/>
    <p:sldId id="280" r:id="rId13"/>
    <p:sldId id="296" r:id="rId14"/>
    <p:sldId id="293" r:id="rId15"/>
    <p:sldId id="312" r:id="rId16"/>
    <p:sldId id="387" r:id="rId17"/>
    <p:sldId id="341" r:id="rId18"/>
    <p:sldId id="342" r:id="rId19"/>
    <p:sldId id="294" r:id="rId20"/>
    <p:sldId id="303" r:id="rId21"/>
    <p:sldId id="348" r:id="rId22"/>
    <p:sldId id="302" r:id="rId23"/>
    <p:sldId id="299" r:id="rId24"/>
    <p:sldId id="306" r:id="rId25"/>
    <p:sldId id="307" r:id="rId26"/>
    <p:sldId id="309" r:id="rId27"/>
    <p:sldId id="335" r:id="rId28"/>
    <p:sldId id="338" r:id="rId29"/>
    <p:sldId id="333" r:id="rId30"/>
    <p:sldId id="370" r:id="rId31"/>
    <p:sldId id="371" r:id="rId32"/>
    <p:sldId id="372" r:id="rId33"/>
    <p:sldId id="336" r:id="rId34"/>
    <p:sldId id="337" r:id="rId35"/>
    <p:sldId id="388" r:id="rId36"/>
    <p:sldId id="391" r:id="rId37"/>
    <p:sldId id="389" r:id="rId38"/>
    <p:sldId id="390" r:id="rId39"/>
    <p:sldId id="392" r:id="rId40"/>
    <p:sldId id="393" r:id="rId41"/>
    <p:sldId id="340" r:id="rId42"/>
    <p:sldId id="317" r:id="rId43"/>
    <p:sldId id="319" r:id="rId44"/>
    <p:sldId id="374" r:id="rId45"/>
    <p:sldId id="385" r:id="rId46"/>
    <p:sldId id="384" r:id="rId47"/>
    <p:sldId id="375" r:id="rId48"/>
    <p:sldId id="376" r:id="rId49"/>
    <p:sldId id="377" r:id="rId50"/>
    <p:sldId id="378" r:id="rId51"/>
    <p:sldId id="379" r:id="rId52"/>
    <p:sldId id="380" r:id="rId53"/>
    <p:sldId id="315" r:id="rId54"/>
    <p:sldId id="381" r:id="rId55"/>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AR"/>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C6C4A0-1D5C-4EF5-AB8E-8AF3B926963F}" type="datetimeFigureOut">
              <a:rPr lang="es-AR" smtClean="0"/>
              <a:pPr/>
              <a:t>18/08/2021</a:t>
            </a:fld>
            <a:endParaRPr lang="es-AR"/>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AR"/>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AR"/>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42E7F7-83B2-48D7-9F2F-E60AF73129AF}" type="slidenum">
              <a:rPr lang="es-AR" smtClean="0"/>
              <a:pPr/>
              <a:t>‹Nº›</a:t>
            </a:fld>
            <a:endParaRPr lang="es-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0B42E7F7-83B2-48D7-9F2F-E60AF73129AF}" type="slidenum">
              <a:rPr lang="es-AR" smtClean="0"/>
              <a:pPr/>
              <a:t>28</a:t>
            </a:fld>
            <a:endParaRPr lang="es-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AR"/>
          </a:p>
        </p:txBody>
      </p:sp>
      <p:sp>
        <p:nvSpPr>
          <p:cNvPr id="4" name="3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6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AR"/>
          </a:p>
        </p:txBody>
      </p:sp>
      <p:sp>
        <p:nvSpPr>
          <p:cNvPr id="3" name="2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69F8B376-520D-4052-9914-3D5C415D176F}" type="datetimeFigureOut">
              <a:rPr lang="es-AR" smtClean="0"/>
              <a:pPr/>
              <a:t>18/08/2021</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DFDBFF3F-2967-4B6F-B320-4F23CB224B7D}" type="slidenum">
              <a:rPr lang="es-AR" smtClean="0"/>
              <a:pPr/>
              <a:t>‹Nº›</a:t>
            </a:fld>
            <a:endParaRPr lang="es-AR"/>
          </a:p>
        </p:txBody>
      </p:sp>
    </p:spTree>
  </p:cSld>
  <p:clrMapOvr>
    <a:masterClrMapping/>
  </p:clrMapOvr>
  <p:transition>
    <p:plu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F8B376-520D-4052-9914-3D5C415D176F}" type="datetimeFigureOut">
              <a:rPr lang="es-AR" smtClean="0"/>
              <a:pPr/>
              <a:t>18/08/2021</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BFF3F-2967-4B6F-B320-4F23CB224B7D}" type="slidenum">
              <a:rPr lang="es-AR" smtClean="0"/>
              <a:pPr/>
              <a:t>‹Nº›</a:t>
            </a:fld>
            <a:endParaRPr lang="es-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lus/>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exploreembedded.com/wiki/File:Lpc1768_SysTick.png"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83568" y="1556792"/>
            <a:ext cx="7772400" cy="2016224"/>
          </a:xfrm>
        </p:spPr>
        <p:txBody>
          <a:bodyPr>
            <a:normAutofit/>
          </a:bodyPr>
          <a:lstStyle/>
          <a:p>
            <a:r>
              <a:rPr lang="es-ES" sz="5400" b="1" dirty="0" smtClean="0"/>
              <a:t>ELECTRONICA DIGITAL III</a:t>
            </a:r>
            <a:endParaRPr lang="es-AR" sz="5400" b="1" dirty="0"/>
          </a:p>
        </p:txBody>
      </p:sp>
      <p:sp>
        <p:nvSpPr>
          <p:cNvPr id="3" name="2 Subtítulo"/>
          <p:cNvSpPr>
            <a:spLocks noGrp="1"/>
          </p:cNvSpPr>
          <p:nvPr>
            <p:ph type="subTitle" idx="1"/>
          </p:nvPr>
        </p:nvSpPr>
        <p:spPr>
          <a:solidFill>
            <a:schemeClr val="bg2">
              <a:lumMod val="90000"/>
            </a:schemeClr>
          </a:solidFill>
        </p:spPr>
        <p:txBody>
          <a:bodyPr/>
          <a:lstStyle/>
          <a:p>
            <a:r>
              <a:rPr lang="es-ES_tradnl" altLang="es-AR" b="1" dirty="0" smtClean="0">
                <a:solidFill>
                  <a:srgbClr val="4D4D4D"/>
                </a:solidFill>
              </a:rPr>
              <a:t>ARM - </a:t>
            </a:r>
            <a:r>
              <a:rPr lang="es-ES_tradnl" altLang="es-AR" b="1" dirty="0" err="1" smtClean="0">
                <a:solidFill>
                  <a:srgbClr val="4D4D4D"/>
                </a:solidFill>
              </a:rPr>
              <a:t>Cortex</a:t>
            </a:r>
            <a:r>
              <a:rPr lang="es-ES_tradnl" altLang="es-AR" b="1" dirty="0" smtClean="0">
                <a:solidFill>
                  <a:srgbClr val="4D4D4D"/>
                </a:solidFill>
              </a:rPr>
              <a:t> M3</a:t>
            </a:r>
          </a:p>
          <a:p>
            <a:r>
              <a:rPr lang="es-ES_tradnl" altLang="es-AR" b="1" dirty="0" err="1" smtClean="0">
                <a:solidFill>
                  <a:srgbClr val="4D4D4D"/>
                </a:solidFill>
              </a:rPr>
              <a:t>Advanced</a:t>
            </a:r>
            <a:r>
              <a:rPr lang="es-ES_tradnl" altLang="es-AR" b="1" dirty="0" smtClean="0">
                <a:solidFill>
                  <a:srgbClr val="4D4D4D"/>
                </a:solidFill>
              </a:rPr>
              <a:t>  RISC Machines</a:t>
            </a:r>
          </a:p>
        </p:txBody>
      </p:sp>
    </p:spTree>
  </p:cSld>
  <p:clrMapOvr>
    <a:masterClrMapping/>
  </p:clrMapOvr>
  <p:transition>
    <p:plu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899592" y="2060848"/>
            <a:ext cx="7632848" cy="1728192"/>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1619672" y="1772816"/>
            <a:ext cx="5760640" cy="2308324"/>
          </a:xfrm>
          <a:prstGeom prst="rect">
            <a:avLst/>
          </a:prstGeom>
          <a:noFill/>
        </p:spPr>
        <p:txBody>
          <a:bodyPr wrap="square" rtlCol="0">
            <a:spAutoFit/>
          </a:bodyPr>
          <a:lstStyle/>
          <a:p>
            <a:pPr algn="ctr"/>
            <a:r>
              <a:rPr lang="es-ES" sz="7200" b="1" dirty="0" smtClean="0"/>
              <a:t>REGISTROS       ST</a:t>
            </a:r>
            <a:endParaRPr lang="es-AR" sz="7200" b="1" dirty="0" smtClean="0"/>
          </a:p>
        </p:txBody>
      </p:sp>
    </p:spTree>
  </p:cSld>
  <p:clrMapOvr>
    <a:masterClrMapping/>
  </p:clrMapOvr>
  <p:transition>
    <p:plu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https://microchip.wdfiles.com/local--files/32arm:samd21-systick/cm0plus-systick-block-diagram.png"/>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0"/>
            <a:ext cx="9144000" cy="6597351"/>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323528" y="188640"/>
            <a:ext cx="8568952" cy="6336704"/>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51520" y="332656"/>
            <a:ext cx="8568952" cy="769441"/>
          </a:xfrm>
          <a:prstGeom prst="rect">
            <a:avLst/>
          </a:prstGeom>
          <a:noFill/>
        </p:spPr>
        <p:txBody>
          <a:bodyPr wrap="square" rtlCol="0">
            <a:spAutoFit/>
          </a:bodyPr>
          <a:lstStyle/>
          <a:p>
            <a:r>
              <a:rPr lang="es-ES" sz="4400" dirty="0" smtClean="0"/>
              <a:t>SYSTIC_CT</a:t>
            </a:r>
            <a:r>
              <a:rPr lang="es-ES" sz="4000" dirty="0" smtClean="0"/>
              <a:t>RL</a:t>
            </a:r>
            <a:r>
              <a:rPr lang="es-ES" dirty="0" smtClean="0"/>
              <a:t>  : </a:t>
            </a:r>
            <a:r>
              <a:rPr lang="es-ES" sz="2800" b="1" dirty="0" smtClean="0"/>
              <a:t>REFISTRO DE CONTROL Y STATUS</a:t>
            </a:r>
            <a:endParaRPr lang="es-AR" b="1" dirty="0"/>
          </a:p>
        </p:txBody>
      </p:sp>
      <p:pic>
        <p:nvPicPr>
          <p:cNvPr id="2" name="Picture 2"/>
          <p:cNvPicPr>
            <a:picLocks noChangeAspect="1" noChangeArrowheads="1"/>
          </p:cNvPicPr>
          <p:nvPr/>
        </p:nvPicPr>
        <p:blipFill>
          <a:blip r:embed="rId2" cstate="print"/>
          <a:srcRect/>
          <a:stretch>
            <a:fillRect/>
          </a:stretch>
        </p:blipFill>
        <p:spPr bwMode="auto">
          <a:xfrm>
            <a:off x="755576" y="1484784"/>
            <a:ext cx="7416824" cy="4248471"/>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3" name="2 Elipse"/>
          <p:cNvSpPr/>
          <p:nvPr/>
        </p:nvSpPr>
        <p:spPr>
          <a:xfrm>
            <a:off x="3131840" y="1700808"/>
            <a:ext cx="2016224" cy="64807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60338" y="332656"/>
            <a:ext cx="8983662" cy="6525343"/>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https://microchip.wdfiles.com/local--files/32arm:samd21-systick/cm0plus-systick-load-reg.png"/>
          <p:cNvPicPr/>
          <p:nvPr/>
        </p:nvPicPr>
        <p:blipFill>
          <a:blip r:embed="rId2" cstate="print"/>
          <a:srcRect/>
          <a:stretch>
            <a:fillRect/>
          </a:stretch>
        </p:blipFill>
        <p:spPr bwMode="auto">
          <a:xfrm>
            <a:off x="683568" y="2204864"/>
            <a:ext cx="7776864" cy="1512168"/>
          </a:xfrm>
          <a:prstGeom prst="rect">
            <a:avLst/>
          </a:prstGeom>
          <a:noFill/>
          <a:ln w="9525">
            <a:noFill/>
            <a:miter lim="800000"/>
            <a:headEnd/>
            <a:tailEnd/>
          </a:ln>
        </p:spPr>
      </p:pic>
      <p:sp>
        <p:nvSpPr>
          <p:cNvPr id="3" name="2 Rectángulo"/>
          <p:cNvSpPr/>
          <p:nvPr/>
        </p:nvSpPr>
        <p:spPr>
          <a:xfrm>
            <a:off x="467544" y="548680"/>
            <a:ext cx="8208912" cy="1446550"/>
          </a:xfrm>
          <a:prstGeom prst="rect">
            <a:avLst/>
          </a:prstGeom>
        </p:spPr>
        <p:txBody>
          <a:bodyPr wrap="square">
            <a:spAutoFit/>
          </a:bodyPr>
          <a:lstStyle/>
          <a:p>
            <a:r>
              <a:rPr lang="es-ES" sz="4000" b="1" dirty="0" smtClean="0"/>
              <a:t>SysTick_LOAD: </a:t>
            </a:r>
            <a:r>
              <a:rPr lang="es-ES" sz="2400" b="1" dirty="0" smtClean="0"/>
              <a:t> es un registro de valor de contador (re) de carga. Esto proporciona el valor de ajuste para el contador.</a:t>
            </a:r>
            <a:endParaRPr lang="es-AR" sz="2400" b="1" dirty="0"/>
          </a:p>
        </p:txBody>
      </p:sp>
      <p:sp>
        <p:nvSpPr>
          <p:cNvPr id="4" name="3 Rectángulo"/>
          <p:cNvSpPr/>
          <p:nvPr/>
        </p:nvSpPr>
        <p:spPr>
          <a:xfrm>
            <a:off x="683568" y="4797152"/>
            <a:ext cx="7920880" cy="830997"/>
          </a:xfrm>
          <a:prstGeom prst="rect">
            <a:avLst/>
          </a:prstGeom>
        </p:spPr>
        <p:txBody>
          <a:bodyPr wrap="square">
            <a:spAutoFit/>
          </a:bodyPr>
          <a:lstStyle/>
          <a:p>
            <a:r>
              <a:rPr lang="es-ES" sz="2400" b="1" dirty="0" smtClean="0"/>
              <a:t>RELOAD: El valor de 24 bits para (re) cargar en el registro de valor actual (SysTick_VAL) cuando el contador llega a 0.</a:t>
            </a:r>
            <a:endParaRPr lang="es-AR" sz="2400" b="1" dirty="0"/>
          </a:p>
        </p:txBody>
      </p:sp>
    </p:spTree>
  </p:cSld>
  <p:clrMapOvr>
    <a:masterClrMapping/>
  </p:clrMapOvr>
  <p:transition>
    <p:plu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Resultado de imagen para relojes de arena "/>
          <p:cNvPicPr/>
          <p:nvPr/>
        </p:nvPicPr>
        <p:blipFill>
          <a:blip r:embed="rId2" cstate="print"/>
          <a:srcRect/>
          <a:stretch>
            <a:fillRect/>
          </a:stretch>
        </p:blipFill>
        <p:spPr bwMode="auto">
          <a:xfrm>
            <a:off x="1835696" y="4077072"/>
            <a:ext cx="5544616" cy="1656184"/>
          </a:xfrm>
          <a:prstGeom prst="rect">
            <a:avLst/>
          </a:prstGeom>
          <a:noFill/>
          <a:ln w="9525">
            <a:noFill/>
            <a:miter lim="800000"/>
            <a:headEnd/>
            <a:tailEnd/>
          </a:ln>
        </p:spPr>
      </p:pic>
      <p:sp>
        <p:nvSpPr>
          <p:cNvPr id="3" name="2 Rectángulo"/>
          <p:cNvSpPr/>
          <p:nvPr/>
        </p:nvSpPr>
        <p:spPr>
          <a:xfrm>
            <a:off x="2627784" y="1340768"/>
            <a:ext cx="3888432" cy="1569660"/>
          </a:xfrm>
          <a:prstGeom prst="rect">
            <a:avLst/>
          </a:prstGeom>
        </p:spPr>
        <p:txBody>
          <a:bodyPr wrap="square">
            <a:spAutoFit/>
          </a:bodyPr>
          <a:lstStyle/>
          <a:p>
            <a:r>
              <a:rPr lang="es-AR" sz="9600" b="1" dirty="0" err="1" smtClean="0"/>
              <a:t>Systick</a:t>
            </a:r>
            <a:endParaRPr lang="es-AR" sz="9600" b="1" dirty="0"/>
          </a:p>
        </p:txBody>
      </p:sp>
    </p:spTree>
  </p:cSld>
  <p:clrMapOvr>
    <a:masterClrMapping/>
  </p:clrMapOvr>
  <p:transition>
    <p:plu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microchip.wdfiles.com/local--files/32arm:samd21-systick/cm0plus-systick-val-reg.png"/>
          <p:cNvPicPr>
            <a:picLocks noChangeAspect="1" noChangeArrowheads="1"/>
          </p:cNvPicPr>
          <p:nvPr/>
        </p:nvPicPr>
        <p:blipFill>
          <a:blip r:embed="rId2" cstate="print"/>
          <a:srcRect/>
          <a:stretch>
            <a:fillRect/>
          </a:stretch>
        </p:blipFill>
        <p:spPr bwMode="auto">
          <a:xfrm>
            <a:off x="683568" y="2492896"/>
            <a:ext cx="6162675" cy="1252513"/>
          </a:xfrm>
          <a:prstGeom prst="rect">
            <a:avLst/>
          </a:prstGeom>
          <a:noFill/>
        </p:spPr>
      </p:pic>
      <p:sp>
        <p:nvSpPr>
          <p:cNvPr id="3" name="2 Rectángulo"/>
          <p:cNvSpPr/>
          <p:nvPr/>
        </p:nvSpPr>
        <p:spPr>
          <a:xfrm>
            <a:off x="611560" y="260648"/>
            <a:ext cx="7848872" cy="1200329"/>
          </a:xfrm>
          <a:prstGeom prst="rect">
            <a:avLst/>
          </a:prstGeom>
        </p:spPr>
        <p:txBody>
          <a:bodyPr wrap="square">
            <a:spAutoFit/>
          </a:bodyPr>
          <a:lstStyle/>
          <a:p>
            <a:r>
              <a:rPr lang="es-ES" sz="4400" b="1" dirty="0" smtClean="0"/>
              <a:t>SysTick_VAL:  </a:t>
            </a:r>
            <a:r>
              <a:rPr lang="es-ES" sz="2800" b="1" dirty="0" smtClean="0"/>
              <a:t>es el registro del valor actual del contador.</a:t>
            </a:r>
            <a:endParaRPr lang="es-AR" sz="2800" b="1" dirty="0"/>
          </a:p>
        </p:txBody>
      </p:sp>
      <p:sp>
        <p:nvSpPr>
          <p:cNvPr id="4" name="3 Rectángulo"/>
          <p:cNvSpPr/>
          <p:nvPr/>
        </p:nvSpPr>
        <p:spPr>
          <a:xfrm>
            <a:off x="683568" y="5085184"/>
            <a:ext cx="6246440" cy="1384995"/>
          </a:xfrm>
          <a:prstGeom prst="rect">
            <a:avLst/>
          </a:prstGeom>
        </p:spPr>
        <p:txBody>
          <a:bodyPr wrap="square">
            <a:spAutoFit/>
          </a:bodyPr>
          <a:lstStyle/>
          <a:p>
            <a:r>
              <a:rPr lang="es-ES" sz="2800" b="1" dirty="0" smtClean="0"/>
              <a:t>CORRIENTE: valor del contador actual. Este es el valor del contador en el momento en que se muestrea.</a:t>
            </a:r>
            <a:endParaRPr lang="es-AR" sz="2800" b="1" dirty="0"/>
          </a:p>
        </p:txBody>
      </p:sp>
    </p:spTree>
  </p:cSld>
  <p:clrMapOvr>
    <a:masterClrMapping/>
  </p:clrMapOvr>
  <p:transition>
    <p:plu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179512" y="1556792"/>
            <a:ext cx="8964488" cy="3970318"/>
          </a:xfrm>
          <a:prstGeom prst="rect">
            <a:avLst/>
          </a:prstGeom>
        </p:spPr>
        <p:txBody>
          <a:bodyPr wrap="square">
            <a:spAutoFit/>
          </a:bodyPr>
          <a:lstStyle/>
          <a:p>
            <a:r>
              <a:rPr lang="es-AR" sz="2800" b="1" dirty="0" smtClean="0"/>
              <a:t>El registro STCALIB contiene un valor que es inicializado por el código de arranque, con un valor de fábrica.</a:t>
            </a:r>
          </a:p>
          <a:p>
            <a:r>
              <a:rPr lang="es-AR" sz="2800" b="1" dirty="0" smtClean="0"/>
              <a:t>Este valor programado </a:t>
            </a:r>
            <a:r>
              <a:rPr lang="es-AR" sz="2800" b="1" dirty="0" smtClean="0"/>
              <a:t> </a:t>
            </a:r>
            <a:r>
              <a:rPr lang="es-AR" sz="2800" b="1" dirty="0" smtClean="0"/>
              <a:t>es apropiado para generar una interrupción cada 10 milisegundos, si el temporizador de tic del sistema tiene una frecuencia de 100 MHz. Este es principal uso previsto para el temporizador de tic del sistema por ARM. Si bien se puede utilizarse para generar interrupciones en otras frecuencias, seleccionando el valor de recarga correcta</a:t>
            </a:r>
          </a:p>
        </p:txBody>
      </p:sp>
      <p:sp>
        <p:nvSpPr>
          <p:cNvPr id="3" name="2 CuadroTexto"/>
          <p:cNvSpPr txBox="1"/>
          <p:nvPr/>
        </p:nvSpPr>
        <p:spPr>
          <a:xfrm>
            <a:off x="323528" y="548680"/>
            <a:ext cx="3470437" cy="523220"/>
          </a:xfrm>
          <a:prstGeom prst="rect">
            <a:avLst/>
          </a:prstGeom>
          <a:noFill/>
        </p:spPr>
        <p:txBody>
          <a:bodyPr wrap="square" rtlCol="0">
            <a:spAutoFit/>
          </a:bodyPr>
          <a:lstStyle/>
          <a:p>
            <a:r>
              <a:rPr lang="es-ES" sz="2800" b="1" dirty="0" smtClean="0"/>
              <a:t>SysTick_CALIBRACION</a:t>
            </a:r>
            <a:endParaRPr lang="es-AR" sz="2800" b="1" dirty="0" smtClean="0"/>
          </a:p>
        </p:txBody>
      </p:sp>
    </p:spTree>
  </p:cSld>
  <p:clrMapOvr>
    <a:masterClrMapping/>
  </p:clrMapOvr>
  <p:transition>
    <p:plu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https://microchip.wdfiles.com/local--files/32arm:samd21-systick/cm0plus-systick-calib-reg.png"/>
          <p:cNvPicPr/>
          <p:nvPr/>
        </p:nvPicPr>
        <p:blipFill>
          <a:blip r:embed="rId2" cstate="print"/>
          <a:srcRect/>
          <a:stretch>
            <a:fillRect/>
          </a:stretch>
        </p:blipFill>
        <p:spPr bwMode="auto">
          <a:xfrm>
            <a:off x="323528" y="404664"/>
            <a:ext cx="7488832" cy="2016224"/>
          </a:xfrm>
          <a:prstGeom prst="rect">
            <a:avLst/>
          </a:prstGeom>
          <a:noFill/>
          <a:ln w="9525">
            <a:noFill/>
            <a:miter lim="800000"/>
            <a:headEnd/>
            <a:tailEnd/>
          </a:ln>
        </p:spPr>
      </p:pic>
      <p:sp>
        <p:nvSpPr>
          <p:cNvPr id="3" name="2 Rectángulo"/>
          <p:cNvSpPr/>
          <p:nvPr/>
        </p:nvSpPr>
        <p:spPr>
          <a:xfrm>
            <a:off x="467544" y="2708921"/>
            <a:ext cx="8280920" cy="2554545"/>
          </a:xfrm>
          <a:prstGeom prst="rect">
            <a:avLst/>
          </a:prstGeom>
        </p:spPr>
        <p:txBody>
          <a:bodyPr wrap="square">
            <a:spAutoFit/>
          </a:bodyPr>
          <a:lstStyle/>
          <a:p>
            <a:r>
              <a:rPr lang="es-ES" b="1" dirty="0" smtClean="0"/>
              <a:t>NOREF: indica si se proporciona un reloj de referencia DEFINIDO POR IMPLEMENTACIÓN.</a:t>
            </a:r>
            <a:br>
              <a:rPr lang="es-ES" b="1" dirty="0" smtClean="0"/>
            </a:br>
            <a:r>
              <a:rPr lang="es-ES" b="1" dirty="0" smtClean="0"/>
              <a:t>		1 = el reloj de referencia no está implementado</a:t>
            </a:r>
            <a:br>
              <a:rPr lang="es-ES" b="1" dirty="0" smtClean="0"/>
            </a:br>
            <a:r>
              <a:rPr lang="es-ES" b="1" dirty="0" smtClean="0"/>
              <a:t>		0 = se implementa el reloj de referencia</a:t>
            </a:r>
            <a:br>
              <a:rPr lang="es-ES" b="1" dirty="0" smtClean="0"/>
            </a:br>
            <a:r>
              <a:rPr lang="es-ES" b="1" dirty="0" smtClean="0"/>
              <a:t/>
            </a:r>
            <a:br>
              <a:rPr lang="es-ES" b="1" dirty="0" smtClean="0"/>
            </a:br>
            <a:r>
              <a:rPr lang="es-ES" b="1" dirty="0" smtClean="0"/>
              <a:t>SKEW: Indica si el valor de calibración de 10 ms es exacto.</a:t>
            </a:r>
            <a:br>
              <a:rPr lang="es-ES" b="1" dirty="0" smtClean="0"/>
            </a:br>
            <a:r>
              <a:rPr lang="es-ES" b="1" dirty="0" smtClean="0"/>
              <a:t>El valor de calibración 1 = 10ms es inexacto, debido a la frecuencia del reloj</a:t>
            </a:r>
            <a:br>
              <a:rPr lang="es-ES" b="1" dirty="0" smtClean="0"/>
            </a:br>
            <a:r>
              <a:rPr lang="es-ES" b="1" dirty="0" smtClean="0"/>
              <a:t>		       0 = 10 ms El valor de calibración es exacto</a:t>
            </a:r>
            <a:r>
              <a:rPr lang="es-ES" sz="1600" dirty="0" smtClean="0"/>
              <a:t/>
            </a:r>
            <a:br>
              <a:rPr lang="es-ES" sz="1600" dirty="0" smtClean="0"/>
            </a:br>
            <a:endParaRPr lang="es-AR" sz="1600" dirty="0"/>
          </a:p>
        </p:txBody>
      </p:sp>
      <p:sp>
        <p:nvSpPr>
          <p:cNvPr id="4" name="3 Rectángulo"/>
          <p:cNvSpPr/>
          <p:nvPr/>
        </p:nvSpPr>
        <p:spPr>
          <a:xfrm>
            <a:off x="539552" y="5445224"/>
            <a:ext cx="7488832" cy="923330"/>
          </a:xfrm>
          <a:prstGeom prst="rect">
            <a:avLst/>
          </a:prstGeom>
        </p:spPr>
        <p:txBody>
          <a:bodyPr wrap="square">
            <a:spAutoFit/>
          </a:bodyPr>
          <a:lstStyle/>
          <a:p>
            <a:r>
              <a:rPr lang="es-ES" b="1" dirty="0" smtClean="0"/>
              <a:t>TENMS: Opcionalmente, contiene un valor de recarga que se utilizará para la temporización de 10 ms (100 Hz), sujeto a errores de sesgo del reloj del sistema. Si este campo es cero, el valor de calibración no se conoce.</a:t>
            </a:r>
            <a:endParaRPr lang="es-AR" b="1" dirty="0"/>
          </a:p>
        </p:txBody>
      </p:sp>
    </p:spTree>
  </p:cSld>
  <p:clrMapOvr>
    <a:masterClrMapping/>
  </p:clrMapOvr>
  <p:transition>
    <p:plu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https://microchip.wdfiles.com/local--files/32arm:samd21-systick/cm0plus-systick-load-reg.png"/>
          <p:cNvPicPr/>
          <p:nvPr/>
        </p:nvPicPr>
        <p:blipFill>
          <a:blip r:embed="rId2" cstate="print"/>
          <a:srcRect/>
          <a:stretch>
            <a:fillRect/>
          </a:stretch>
        </p:blipFill>
        <p:spPr bwMode="auto">
          <a:xfrm>
            <a:off x="2339752" y="476672"/>
            <a:ext cx="6120680" cy="1152128"/>
          </a:xfrm>
          <a:prstGeom prst="rect">
            <a:avLst/>
          </a:prstGeom>
          <a:noFill/>
          <a:ln w="9525">
            <a:noFill/>
            <a:miter lim="800000"/>
            <a:headEnd/>
            <a:tailEnd/>
          </a:ln>
        </p:spPr>
      </p:pic>
      <p:pic>
        <p:nvPicPr>
          <p:cNvPr id="3" name="2 Imagen" descr="https://microchip.wdfiles.com/local--files/32arm:samd21-systick/cm0plus-systick-calib-reg.png"/>
          <p:cNvPicPr/>
          <p:nvPr/>
        </p:nvPicPr>
        <p:blipFill>
          <a:blip r:embed="rId3" cstate="print"/>
          <a:srcRect/>
          <a:stretch>
            <a:fillRect/>
          </a:stretch>
        </p:blipFill>
        <p:spPr bwMode="auto">
          <a:xfrm>
            <a:off x="2483768" y="1988840"/>
            <a:ext cx="5904656" cy="1512168"/>
          </a:xfrm>
          <a:prstGeom prst="rect">
            <a:avLst/>
          </a:prstGeom>
          <a:noFill/>
          <a:ln w="9525">
            <a:noFill/>
            <a:miter lim="800000"/>
            <a:headEnd/>
            <a:tailEnd/>
          </a:ln>
        </p:spPr>
      </p:pic>
      <p:pic>
        <p:nvPicPr>
          <p:cNvPr id="6146" name="Picture 2"/>
          <p:cNvPicPr>
            <a:picLocks noChangeAspect="1" noChangeArrowheads="1"/>
          </p:cNvPicPr>
          <p:nvPr/>
        </p:nvPicPr>
        <p:blipFill>
          <a:blip r:embed="rId4" cstate="print"/>
          <a:srcRect/>
          <a:stretch>
            <a:fillRect/>
          </a:stretch>
        </p:blipFill>
        <p:spPr bwMode="auto">
          <a:xfrm>
            <a:off x="2699792" y="3861048"/>
            <a:ext cx="5760640" cy="902593"/>
          </a:xfrm>
          <a:prstGeom prst="rect">
            <a:avLst/>
          </a:prstGeom>
          <a:noFill/>
          <a:ln w="9525">
            <a:noFill/>
            <a:miter lim="800000"/>
            <a:headEnd/>
            <a:tailEnd/>
          </a:ln>
          <a:effectLst/>
        </p:spPr>
      </p:pic>
      <p:pic>
        <p:nvPicPr>
          <p:cNvPr id="6147" name="Picture 3"/>
          <p:cNvPicPr>
            <a:picLocks noChangeAspect="1" noChangeArrowheads="1"/>
          </p:cNvPicPr>
          <p:nvPr/>
        </p:nvPicPr>
        <p:blipFill>
          <a:blip r:embed="rId5" cstate="print"/>
          <a:srcRect/>
          <a:stretch>
            <a:fillRect/>
          </a:stretch>
        </p:blipFill>
        <p:spPr bwMode="auto">
          <a:xfrm>
            <a:off x="5292080" y="3645024"/>
            <a:ext cx="1028700" cy="361950"/>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cstate="print"/>
          <a:srcRect/>
          <a:stretch>
            <a:fillRect/>
          </a:stretch>
        </p:blipFill>
        <p:spPr bwMode="auto">
          <a:xfrm>
            <a:off x="2627784" y="5157192"/>
            <a:ext cx="5472609" cy="1008112"/>
          </a:xfrm>
          <a:prstGeom prst="rect">
            <a:avLst/>
          </a:prstGeom>
          <a:noFill/>
          <a:ln w="9525">
            <a:noFill/>
            <a:miter lim="800000"/>
            <a:headEnd/>
            <a:tailEnd/>
          </a:ln>
          <a:effectLst/>
        </p:spPr>
      </p:pic>
      <p:sp>
        <p:nvSpPr>
          <p:cNvPr id="8" name="7 CuadroTexto"/>
          <p:cNvSpPr txBox="1"/>
          <p:nvPr/>
        </p:nvSpPr>
        <p:spPr>
          <a:xfrm>
            <a:off x="323528" y="1268760"/>
            <a:ext cx="2016224" cy="461665"/>
          </a:xfrm>
          <a:prstGeom prst="rect">
            <a:avLst/>
          </a:prstGeom>
          <a:noFill/>
        </p:spPr>
        <p:txBody>
          <a:bodyPr wrap="square" rtlCol="0">
            <a:spAutoFit/>
          </a:bodyPr>
          <a:lstStyle/>
          <a:p>
            <a:r>
              <a:rPr lang="es-ES" sz="2400" b="1" dirty="0" smtClean="0"/>
              <a:t>0XE000 E014</a:t>
            </a:r>
            <a:endParaRPr lang="es-AR" sz="2400" b="1" dirty="0"/>
          </a:p>
        </p:txBody>
      </p:sp>
      <p:sp>
        <p:nvSpPr>
          <p:cNvPr id="9" name="8 CuadroTexto"/>
          <p:cNvSpPr txBox="1"/>
          <p:nvPr/>
        </p:nvSpPr>
        <p:spPr>
          <a:xfrm>
            <a:off x="323528" y="2492896"/>
            <a:ext cx="2088232" cy="461665"/>
          </a:xfrm>
          <a:prstGeom prst="rect">
            <a:avLst/>
          </a:prstGeom>
          <a:noFill/>
        </p:spPr>
        <p:txBody>
          <a:bodyPr wrap="square" rtlCol="0">
            <a:spAutoFit/>
          </a:bodyPr>
          <a:lstStyle/>
          <a:p>
            <a:r>
              <a:rPr lang="es-ES" sz="2400" b="1" dirty="0" smtClean="0"/>
              <a:t>0XE000 E01C</a:t>
            </a:r>
            <a:endParaRPr lang="es-AR" sz="2400" b="1" dirty="0"/>
          </a:p>
        </p:txBody>
      </p:sp>
      <p:sp>
        <p:nvSpPr>
          <p:cNvPr id="10" name="9 CuadroTexto"/>
          <p:cNvSpPr txBox="1"/>
          <p:nvPr/>
        </p:nvSpPr>
        <p:spPr>
          <a:xfrm>
            <a:off x="323528" y="4005064"/>
            <a:ext cx="1800200" cy="461665"/>
          </a:xfrm>
          <a:prstGeom prst="rect">
            <a:avLst/>
          </a:prstGeom>
          <a:noFill/>
        </p:spPr>
        <p:txBody>
          <a:bodyPr wrap="square" rtlCol="0">
            <a:spAutoFit/>
          </a:bodyPr>
          <a:lstStyle/>
          <a:p>
            <a:r>
              <a:rPr lang="es-ES" sz="2400" b="1" dirty="0" smtClean="0"/>
              <a:t>0XE000 E010</a:t>
            </a:r>
            <a:endParaRPr lang="es-AR" sz="2400" b="1" dirty="0" smtClean="0"/>
          </a:p>
        </p:txBody>
      </p:sp>
      <p:sp>
        <p:nvSpPr>
          <p:cNvPr id="11" name="10 CuadroTexto"/>
          <p:cNvSpPr txBox="1"/>
          <p:nvPr/>
        </p:nvSpPr>
        <p:spPr>
          <a:xfrm>
            <a:off x="251520" y="5589240"/>
            <a:ext cx="1944216" cy="461665"/>
          </a:xfrm>
          <a:prstGeom prst="rect">
            <a:avLst/>
          </a:prstGeom>
          <a:noFill/>
        </p:spPr>
        <p:txBody>
          <a:bodyPr wrap="square" rtlCol="0">
            <a:spAutoFit/>
          </a:bodyPr>
          <a:lstStyle/>
          <a:p>
            <a:r>
              <a:rPr lang="es-ES" sz="2400" b="1" dirty="0" smtClean="0"/>
              <a:t>0XE000 E018</a:t>
            </a:r>
            <a:endParaRPr lang="es-AR" sz="2400" b="1" dirty="0"/>
          </a:p>
        </p:txBody>
      </p:sp>
      <p:sp>
        <p:nvSpPr>
          <p:cNvPr id="12" name="11 CuadroTexto"/>
          <p:cNvSpPr txBox="1"/>
          <p:nvPr/>
        </p:nvSpPr>
        <p:spPr>
          <a:xfrm>
            <a:off x="251520" y="476672"/>
            <a:ext cx="2160240" cy="461665"/>
          </a:xfrm>
          <a:prstGeom prst="rect">
            <a:avLst/>
          </a:prstGeom>
          <a:noFill/>
        </p:spPr>
        <p:txBody>
          <a:bodyPr wrap="square" rtlCol="0">
            <a:spAutoFit/>
          </a:bodyPr>
          <a:lstStyle/>
          <a:p>
            <a:r>
              <a:rPr lang="es-ES" sz="2400" b="1" dirty="0" smtClean="0"/>
              <a:t>DIRECCIONES</a:t>
            </a:r>
            <a:endParaRPr lang="es-AR" sz="2400" b="1" dirty="0" smtClean="0"/>
          </a:p>
        </p:txBody>
      </p:sp>
    </p:spTree>
  </p:cSld>
  <p:clrMapOvr>
    <a:masterClrMapping/>
  </p:clrMapOvr>
  <p:transition>
    <p:plu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0" y="2780928"/>
            <a:ext cx="9144000" cy="1107996"/>
          </a:xfrm>
          <a:prstGeom prst="rect">
            <a:avLst/>
          </a:prstGeom>
          <a:noFill/>
        </p:spPr>
        <p:txBody>
          <a:bodyPr wrap="square" rtlCol="0">
            <a:spAutoFit/>
          </a:bodyPr>
          <a:lstStyle/>
          <a:p>
            <a:pPr algn="ctr"/>
            <a:r>
              <a:rPr lang="es-ES" sz="6600" b="1" dirty="0" smtClean="0"/>
              <a:t>VEAMOS EL MANUAL</a:t>
            </a:r>
            <a:endParaRPr lang="es-AR" sz="6600" b="1" dirty="0"/>
          </a:p>
        </p:txBody>
      </p:sp>
    </p:spTree>
  </p:cSld>
  <p:clrMapOvr>
    <a:masterClrMapping/>
  </p:clrMapOvr>
  <p:transition>
    <p:plus/>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3" name="2 Rectángulo"/>
          <p:cNvSpPr/>
          <p:nvPr/>
        </p:nvSpPr>
        <p:spPr>
          <a:xfrm>
            <a:off x="179512" y="5517232"/>
            <a:ext cx="8496944" cy="5760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3" name="2 Elipse"/>
          <p:cNvSpPr/>
          <p:nvPr/>
        </p:nvSpPr>
        <p:spPr>
          <a:xfrm>
            <a:off x="2123728" y="2780928"/>
            <a:ext cx="1224136" cy="93610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467544" y="476672"/>
            <a:ext cx="8208912" cy="5976664"/>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3" cstate="print"/>
          <a:srcRect/>
          <a:stretch>
            <a:fillRect/>
          </a:stretch>
        </p:blipFill>
        <p:spPr bwMode="auto">
          <a:xfrm>
            <a:off x="98425" y="620688"/>
            <a:ext cx="8945563" cy="5472608"/>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0" y="27384"/>
            <a:ext cx="9144000" cy="6858000"/>
          </a:xfrm>
          <a:prstGeom prst="rect">
            <a:avLst/>
          </a:prstGeom>
          <a:noFill/>
          <a:ln w="9525">
            <a:noFill/>
            <a:miter lim="800000"/>
            <a:headEnd/>
            <a:tailEnd/>
          </a:ln>
          <a:effectLst/>
        </p:spPr>
      </p:pic>
      <p:sp>
        <p:nvSpPr>
          <p:cNvPr id="3" name="2 Elipse"/>
          <p:cNvSpPr/>
          <p:nvPr/>
        </p:nvSpPr>
        <p:spPr>
          <a:xfrm>
            <a:off x="971600" y="4509120"/>
            <a:ext cx="2448272" cy="115212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Elipse"/>
          <p:cNvSpPr/>
          <p:nvPr/>
        </p:nvSpPr>
        <p:spPr>
          <a:xfrm>
            <a:off x="6156176" y="4437112"/>
            <a:ext cx="2520280" cy="1512168"/>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Rectángulo"/>
          <p:cNvSpPr/>
          <p:nvPr/>
        </p:nvSpPr>
        <p:spPr>
          <a:xfrm>
            <a:off x="1979712" y="2708920"/>
            <a:ext cx="864096" cy="7200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180528" y="0"/>
            <a:ext cx="9505056" cy="6858000"/>
          </a:xfrm>
          <a:prstGeom prst="rect">
            <a:avLst/>
          </a:prstGeom>
          <a:noFill/>
          <a:ln w="9525">
            <a:noFill/>
            <a:miter lim="800000"/>
            <a:headEnd/>
            <a:tailEnd/>
          </a:ln>
          <a:effectLst/>
        </p:spPr>
      </p:pic>
      <p:sp>
        <p:nvSpPr>
          <p:cNvPr id="3" name="2 Elipse"/>
          <p:cNvSpPr/>
          <p:nvPr/>
        </p:nvSpPr>
        <p:spPr>
          <a:xfrm>
            <a:off x="539552" y="1772816"/>
            <a:ext cx="2808312" cy="122413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p:cNvPicPr>
            <a:picLocks noChangeAspect="1" noChangeArrowheads="1"/>
          </p:cNvPicPr>
          <p:nvPr/>
        </p:nvPicPr>
        <p:blipFill>
          <a:blip r:embed="rId2" cstate="print"/>
          <a:srcRect/>
          <a:stretch>
            <a:fillRect/>
          </a:stretch>
        </p:blipFill>
        <p:spPr bwMode="auto">
          <a:xfrm>
            <a:off x="0" y="1556792"/>
            <a:ext cx="9144000" cy="4464496"/>
          </a:xfrm>
          <a:prstGeom prst="rect">
            <a:avLst/>
          </a:prstGeom>
          <a:noFill/>
          <a:ln w="9525">
            <a:noFill/>
            <a:miter lim="800000"/>
            <a:headEnd/>
            <a:tailEnd/>
          </a:ln>
          <a:effectLst/>
        </p:spPr>
      </p:pic>
      <p:sp>
        <p:nvSpPr>
          <p:cNvPr id="58372" name="Rectangle 4"/>
          <p:cNvSpPr>
            <a:spLocks noChangeArrowheads="1"/>
          </p:cNvSpPr>
          <p:nvPr/>
        </p:nvSpPr>
        <p:spPr bwMode="auto">
          <a:xfrm>
            <a:off x="0" y="5877272"/>
            <a:ext cx="9144000" cy="457200"/>
          </a:xfrm>
          <a:prstGeom prst="rect">
            <a:avLst/>
          </a:prstGeom>
          <a:solidFill>
            <a:srgbClr val="F8F9FA"/>
          </a:solidFill>
          <a:ln w="9525">
            <a:noFill/>
            <a:miter lim="800000"/>
            <a:headEnd/>
            <a:tailEnd/>
          </a:ln>
          <a:effectLst/>
        </p:spPr>
        <p:txBody>
          <a:bodyPr vert="horz" wrap="none" lIns="0" tIns="-17457" rIns="0" bIns="-17457"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 sz="2100" b="0" i="0" u="none" strike="noStrike" cap="none" normalizeH="0" baseline="0" dirty="0" smtClean="0">
                <a:ln>
                  <a:noFill/>
                </a:ln>
                <a:solidFill>
                  <a:srgbClr val="222222"/>
                </a:solidFill>
                <a:effectLst/>
                <a:latin typeface="inherit"/>
                <a:cs typeface="Arial" pitchFamily="34" charset="0"/>
              </a:rPr>
              <a:t>Transformación de diseño de datos para una longitud de vector SIMD de 4</a:t>
            </a:r>
            <a:r>
              <a:rPr kumimoji="0" lang="es-ES" sz="800" b="0" i="0" u="none" strike="noStrike" cap="none" normalizeH="0" baseline="0" dirty="0" smtClean="0">
                <a:ln>
                  <a:noFill/>
                </a:ln>
                <a:solidFill>
                  <a:schemeClr val="tx1"/>
                </a:solidFill>
                <a:effectLst/>
                <a:latin typeface="Arial" pitchFamily="34" charset="0"/>
                <a:cs typeface="Arial" pitchFamily="34" charset="0"/>
              </a:rPr>
              <a:t> </a:t>
            </a:r>
            <a:endParaRPr kumimoji="0" lang="es-E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 name="4 CuadroTexto"/>
          <p:cNvSpPr txBox="1"/>
          <p:nvPr/>
        </p:nvSpPr>
        <p:spPr>
          <a:xfrm>
            <a:off x="395536" y="332656"/>
            <a:ext cx="1451038" cy="769441"/>
          </a:xfrm>
          <a:prstGeom prst="rect">
            <a:avLst/>
          </a:prstGeom>
          <a:noFill/>
        </p:spPr>
        <p:txBody>
          <a:bodyPr wrap="none" rtlCol="0">
            <a:spAutoFit/>
          </a:bodyPr>
          <a:lstStyle/>
          <a:p>
            <a:r>
              <a:rPr lang="es-ES" sz="4400" b="1" dirty="0" smtClean="0"/>
              <a:t>SIMD</a:t>
            </a:r>
            <a:endParaRPr lang="es-AR" sz="4400" b="1" dirty="0"/>
          </a:p>
        </p:txBody>
      </p:sp>
      <p:sp>
        <p:nvSpPr>
          <p:cNvPr id="6" name="5 Rectángulo"/>
          <p:cNvSpPr/>
          <p:nvPr/>
        </p:nvSpPr>
        <p:spPr>
          <a:xfrm>
            <a:off x="3347864" y="404664"/>
            <a:ext cx="5616624" cy="584775"/>
          </a:xfrm>
          <a:prstGeom prst="rect">
            <a:avLst/>
          </a:prstGeom>
        </p:spPr>
        <p:txBody>
          <a:bodyPr wrap="square">
            <a:spAutoFit/>
          </a:bodyPr>
          <a:lstStyle/>
          <a:p>
            <a:r>
              <a:rPr lang="es-AR" sz="3200" b="1" dirty="0" smtClean="0"/>
              <a:t>Single Instruction Multiple Data</a:t>
            </a:r>
          </a:p>
        </p:txBody>
      </p:sp>
      <p:sp>
        <p:nvSpPr>
          <p:cNvPr id="7" name="6 Flecha derecha"/>
          <p:cNvSpPr/>
          <p:nvPr/>
        </p:nvSpPr>
        <p:spPr>
          <a:xfrm>
            <a:off x="2123728" y="476672"/>
            <a:ext cx="936104"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0" y="1628800"/>
            <a:ext cx="9144000" cy="5016758"/>
          </a:xfrm>
          <a:prstGeom prst="rect">
            <a:avLst/>
          </a:prstGeom>
        </p:spPr>
        <p:txBody>
          <a:bodyPr wrap="square">
            <a:spAutoFit/>
          </a:bodyPr>
          <a:lstStyle/>
          <a:p>
            <a:r>
              <a:rPr lang="es-AR" sz="2000" b="1" dirty="0" smtClean="0"/>
              <a:t>CMSIS-SVD formaliza la descripción de la vista del programador para el sistema contenido en los microcontroladores basados ​​en procesadores ARM </a:t>
            </a:r>
            <a:r>
              <a:rPr lang="es-AR" sz="2000" b="1" dirty="0" err="1" smtClean="0"/>
              <a:t>Cortex</a:t>
            </a:r>
            <a:r>
              <a:rPr lang="es-AR" sz="2000" b="1" dirty="0" smtClean="0"/>
              <a:t>-M, en particular los registros mapeados en memoria de los periféricos. El detalle contenido en las descripciones de la vista del sistema es comparable a lo que se encuentra en los manuales de referencia de dispositivos publicados por los proveedores de silicio. La información varía desde una descripción funcional de alto nivel de un periférico hasta la definición y el propósito de un campo de bits individual en un registro mapeado en memoria. Los archivos CMSIS-SVD son desarrollados y mantenidos por los proveedores de silicio. Los proveedores de silicio administran sus descripciones en una base de datos de dispositivos central basada en la web y los archivos CMSIS-SVD se pueden descargar a través de una interfaz web pública una vez que el proveedor de silicio los ha publicado. Los proveedores de herramientas utilizan estas descripciones para proporcionar vistas de depuración específicas del dispositivo de los periféricos en su depurador. Por último, pero no menos importante, los archivos de encabezado de dispositivo compatibles con CMSIS se generan a partir de archivos CMSIS-SVD.</a:t>
            </a:r>
            <a:endParaRPr lang="es-AR" sz="2000" b="1" dirty="0"/>
          </a:p>
        </p:txBody>
      </p:sp>
      <p:sp>
        <p:nvSpPr>
          <p:cNvPr id="3" name="2 Rectángulo"/>
          <p:cNvSpPr/>
          <p:nvPr/>
        </p:nvSpPr>
        <p:spPr>
          <a:xfrm>
            <a:off x="3779912" y="476672"/>
            <a:ext cx="4919616" cy="646331"/>
          </a:xfrm>
          <a:prstGeom prst="rect">
            <a:avLst/>
          </a:prstGeom>
        </p:spPr>
        <p:txBody>
          <a:bodyPr wrap="none">
            <a:spAutoFit/>
          </a:bodyPr>
          <a:lstStyle/>
          <a:p>
            <a:r>
              <a:rPr lang="es-AR" sz="3600" b="1" dirty="0" smtClean="0"/>
              <a:t>System View Description</a:t>
            </a:r>
            <a:endParaRPr lang="es-AR" sz="3600" b="1" dirty="0"/>
          </a:p>
        </p:txBody>
      </p:sp>
      <p:sp>
        <p:nvSpPr>
          <p:cNvPr id="4" name="3 CuadroTexto"/>
          <p:cNvSpPr txBox="1"/>
          <p:nvPr/>
        </p:nvSpPr>
        <p:spPr>
          <a:xfrm>
            <a:off x="395536" y="332656"/>
            <a:ext cx="1221938" cy="830997"/>
          </a:xfrm>
          <a:prstGeom prst="rect">
            <a:avLst/>
          </a:prstGeom>
          <a:noFill/>
        </p:spPr>
        <p:txBody>
          <a:bodyPr wrap="none" rtlCol="0">
            <a:spAutoFit/>
          </a:bodyPr>
          <a:lstStyle/>
          <a:p>
            <a:r>
              <a:rPr lang="es-ES" sz="4800" b="1" dirty="0" smtClean="0"/>
              <a:t>SVD</a:t>
            </a:r>
            <a:endParaRPr lang="es-AR" sz="4800" b="1" dirty="0"/>
          </a:p>
        </p:txBody>
      </p:sp>
      <p:sp>
        <p:nvSpPr>
          <p:cNvPr id="5" name="4 Flecha derecha"/>
          <p:cNvSpPr/>
          <p:nvPr/>
        </p:nvSpPr>
        <p:spPr>
          <a:xfrm>
            <a:off x="2123728" y="476672"/>
            <a:ext cx="1296144" cy="7920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395536" y="213039"/>
            <a:ext cx="8424936" cy="600164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955800" algn="l"/>
              </a:tabLst>
            </a:pP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Inicializaci</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n de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SysTick</a:t>
            </a:r>
            <a:endParaRPr kumimoji="0" lang="es-AR" sz="24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5800" algn="l"/>
              </a:tabLst>
            </a:pPr>
            <a:r>
              <a:rPr kumimoji="0" lang="es-ES" sz="2400" b="0" i="0" u="none" strike="noStrike" cap="none" normalizeH="0" baseline="0" dirty="0" smtClean="0">
                <a:ln>
                  <a:noFill/>
                </a:ln>
                <a:solidFill>
                  <a:srgbClr val="222222"/>
                </a:solidFill>
                <a:effectLst/>
                <a:latin typeface="Arial" pitchFamily="34" charset="0"/>
                <a:ea typeface="Calibri" pitchFamily="34" charset="0"/>
                <a:cs typeface="Arial" pitchFamily="34" charset="0"/>
              </a:rPr>
              <a:t/>
            </a:r>
            <a:br>
              <a:rPr kumimoji="0" lang="es-ES" sz="2400" b="0"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Como los registros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Reload</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y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Current</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Value</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no est</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á</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n definidos en el reinicio, el c</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digo de configuraci</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n de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SysTick</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debe escribirse en una secuencia determinada:</a:t>
            </a:r>
          </a:p>
          <a:p>
            <a:pPr marL="0" marR="0" lvl="0" indent="0" algn="l" defTabSz="914400" rtl="0" eaLnBrk="0" fontAlgn="base" latinLnBrk="0" hangingPunct="0">
              <a:lnSpc>
                <a:spcPct val="100000"/>
              </a:lnSpc>
              <a:spcBef>
                <a:spcPct val="0"/>
              </a:spcBef>
              <a:spcAft>
                <a:spcPct val="0"/>
              </a:spcAft>
              <a:buClrTx/>
              <a:buSzTx/>
              <a:buFontTx/>
              <a:buNone/>
              <a:tabLst>
                <a:tab pos="1955800" algn="l"/>
              </a:tabLst>
            </a:pP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a:r>
            <a:b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a:r>
            <a:b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Deshabilitar el m</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dulo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SysTick</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a:r>
            <a:b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Programe el Registro de recarga</a:t>
            </a:r>
            <a:b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Borrar el registro de valor actual</a:t>
            </a:r>
            <a:b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Habilite el M</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dulo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SysTick</a:t>
            </a:r>
            <a:endPar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5800" algn="l"/>
              </a:tabLst>
            </a:pPr>
            <a:endParaRPr lang="es-ES" sz="2400" b="1" dirty="0">
              <a:solidFill>
                <a:srgbClr val="222222"/>
              </a:solidFill>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955800" algn="l"/>
              </a:tabLst>
            </a:pP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a:r>
            <a:b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b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El siguiente ejemplo inicializa el M</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dulo </a:t>
            </a:r>
            <a:r>
              <a:rPr kumimoji="0" lang="es-ES" sz="2400" b="1" i="0" u="none" strike="noStrike" cap="none" normalizeH="0" baseline="0" dirty="0" err="1" smtClean="0">
                <a:ln>
                  <a:noFill/>
                </a:ln>
                <a:solidFill>
                  <a:srgbClr val="222222"/>
                </a:solidFill>
                <a:effectLst/>
                <a:latin typeface="Arial" pitchFamily="34" charset="0"/>
                <a:ea typeface="Calibri" pitchFamily="34" charset="0"/>
                <a:cs typeface="Arial" pitchFamily="34" charset="0"/>
              </a:rPr>
              <a:t>SysTick</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 para generar solicitudes de interrupci</a:t>
            </a:r>
            <a:r>
              <a:rPr kumimoji="0" lang="es-ES" sz="2400" b="1" i="0" u="none" strike="noStrike" cap="none" normalizeH="0" baseline="0" dirty="0" smtClean="0">
                <a:ln>
                  <a:noFill/>
                </a:ln>
                <a:solidFill>
                  <a:srgbClr val="222222"/>
                </a:solidFill>
                <a:effectLst/>
                <a:latin typeface="Calibri"/>
                <a:ea typeface="Calibri" pitchFamily="34" charset="0"/>
                <a:cs typeface="Arial" pitchFamily="34" charset="0"/>
              </a:rPr>
              <a:t>ó</a:t>
            </a:r>
            <a:r>
              <a:rPr kumimoji="0" lang="es-ES" sz="2400" b="1" i="0" u="none" strike="noStrike" cap="none" normalizeH="0" baseline="0" dirty="0" smtClean="0">
                <a:ln>
                  <a:noFill/>
                </a:ln>
                <a:solidFill>
                  <a:srgbClr val="222222"/>
                </a:solidFill>
                <a:effectLst/>
                <a:latin typeface="Arial" pitchFamily="34" charset="0"/>
                <a:ea typeface="Calibri" pitchFamily="34" charset="0"/>
                <a:cs typeface="Arial" pitchFamily="34" charset="0"/>
              </a:rPr>
              <a:t>n cada milisegundo, dado un Reloj de CPU de 1 MHz:</a:t>
            </a:r>
            <a:endParaRPr kumimoji="0" lang="es-ES" sz="2400" b="1"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lus/>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971600" y="1988840"/>
            <a:ext cx="7364413" cy="299085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539552" y="1155474"/>
            <a:ext cx="8208912" cy="4401205"/>
          </a:xfrm>
          <a:prstGeom prst="rect">
            <a:avLst/>
          </a:prstGeom>
          <a:solidFill>
            <a:srgbClr val="E0E0E0"/>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Configure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to</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trigger</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every</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millisecond</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using</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the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CPU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Clock</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-&gt;CTRL = 0;                   		 //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Disable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the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Module</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-&gt;LOAD = 999UL;               		 // Set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the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Reload</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Register</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for</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1mS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interrupts</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NVIC_SetPriority</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SysTick_IRQn</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3);  	  // Set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the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interrupt</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priority</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to</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lang="es-AR" sz="2000" dirty="0" err="1" smtClean="0">
                <a:solidFill>
                  <a:srgbClr val="333333"/>
                </a:solidFill>
                <a:latin typeface="Oxygen Mono"/>
                <a:ea typeface="Times New Roman" pitchFamily="18" charset="0"/>
                <a:cs typeface="Courier New" pitchFamily="49" charset="0"/>
              </a:rPr>
              <a:t>l</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east</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urgency</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-&gt;VAL = 0;                 		 	  // Clear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the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Current</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Value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register</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-&gt;CTRL = 0x00000007;      		  //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Enable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Enable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Exceptions</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Use 									CPU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Clock</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NVIC_EnableIRQ</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SysTick_IRQn</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Enable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the</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SysTick</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a:t>
            </a:r>
            <a:r>
              <a:rPr kumimoji="0" lang="es-AR" sz="2000" b="0" i="0" u="none" strike="noStrike" cap="none" normalizeH="0" baseline="0" dirty="0" err="1" smtClean="0">
                <a:ln>
                  <a:noFill/>
                </a:ln>
                <a:solidFill>
                  <a:srgbClr val="333333"/>
                </a:solidFill>
                <a:effectLst/>
                <a:latin typeface="Oxygen Mono"/>
                <a:ea typeface="Times New Roman" pitchFamily="18" charset="0"/>
                <a:cs typeface="Courier New" pitchFamily="49" charset="0"/>
              </a:rPr>
              <a:t>Interrupt</a:t>
            </a:r>
            <a:r>
              <a:rPr kumimoji="0" lang="es-AR" sz="2000" b="0" i="0" u="none" strike="noStrike" cap="none" normalizeH="0" baseline="0" dirty="0" smtClean="0">
                <a:ln>
                  <a:noFill/>
                </a:ln>
                <a:solidFill>
                  <a:srgbClr val="333333"/>
                </a:solidFill>
                <a:effectLst/>
                <a:latin typeface="Oxygen Mono"/>
                <a:ea typeface="Times New Roman" pitchFamily="18" charset="0"/>
                <a:cs typeface="Courier New" pitchFamily="49" charset="0"/>
              </a:rPr>
              <a:t> (Global)</a:t>
            </a:r>
            <a:endParaRPr kumimoji="0" lang="es-AR"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p:plu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descr="Lpc1768 SysTick.png">
            <a:hlinkClick r:id="rId2"/>
          </p:cNvPr>
          <p:cNvPicPr/>
          <p:nvPr/>
        </p:nvPicPr>
        <p:blipFill>
          <a:blip r:embed="rId3" cstate="print"/>
          <a:srcRect/>
          <a:stretch>
            <a:fillRect/>
          </a:stretch>
        </p:blipFill>
        <p:spPr bwMode="auto">
          <a:xfrm>
            <a:off x="395536" y="260648"/>
            <a:ext cx="8424936" cy="5976664"/>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412750" y="479425"/>
            <a:ext cx="8316913" cy="5907088"/>
          </a:xfrm>
          <a:prstGeom prst="rect">
            <a:avLst/>
          </a:prstGeom>
          <a:noFill/>
          <a:ln w="9525">
            <a:noFill/>
            <a:miter lim="800000"/>
            <a:headEnd/>
            <a:tailEnd/>
          </a:ln>
          <a:effectLst/>
        </p:spPr>
      </p:pic>
      <p:sp>
        <p:nvSpPr>
          <p:cNvPr id="3" name="2 Rectángulo"/>
          <p:cNvSpPr/>
          <p:nvPr/>
        </p:nvSpPr>
        <p:spPr>
          <a:xfrm>
            <a:off x="467544" y="4653136"/>
            <a:ext cx="8424936" cy="5760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Elipse"/>
          <p:cNvSpPr/>
          <p:nvPr/>
        </p:nvSpPr>
        <p:spPr>
          <a:xfrm>
            <a:off x="1115616" y="4725144"/>
            <a:ext cx="1296144" cy="432048"/>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755575" y="980728"/>
            <a:ext cx="7416825" cy="5184576"/>
          </a:xfrm>
          <a:prstGeom prst="rect">
            <a:avLst/>
          </a:prstGeom>
          <a:noFill/>
          <a:ln w="9525">
            <a:noFill/>
            <a:miter lim="800000"/>
            <a:headEnd/>
            <a:tailEnd/>
          </a:ln>
          <a:effectLst/>
        </p:spPr>
      </p:pic>
      <p:sp>
        <p:nvSpPr>
          <p:cNvPr id="3" name="2 Elipse"/>
          <p:cNvSpPr/>
          <p:nvPr/>
        </p:nvSpPr>
        <p:spPr>
          <a:xfrm>
            <a:off x="395536" y="404664"/>
            <a:ext cx="8496944" cy="59766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Elipse"/>
          <p:cNvSpPr/>
          <p:nvPr/>
        </p:nvSpPr>
        <p:spPr>
          <a:xfrm>
            <a:off x="2627784" y="4653136"/>
            <a:ext cx="3096344" cy="720080"/>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Flecha derecha"/>
          <p:cNvSpPr/>
          <p:nvPr/>
        </p:nvSpPr>
        <p:spPr>
          <a:xfrm>
            <a:off x="1403648" y="4941168"/>
            <a:ext cx="1296144" cy="504056"/>
          </a:xfrm>
          <a:prstGeom prst="rightArrow">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827585" y="0"/>
            <a:ext cx="7272808" cy="6857999"/>
          </a:xfrm>
          <a:prstGeom prst="rect">
            <a:avLst/>
          </a:prstGeom>
          <a:noFill/>
          <a:ln w="9525">
            <a:noFill/>
            <a:miter lim="800000"/>
            <a:headEnd/>
            <a:tailEnd/>
          </a:ln>
          <a:effectLst/>
        </p:spPr>
      </p:pic>
      <p:sp>
        <p:nvSpPr>
          <p:cNvPr id="3" name="2 Rectángulo"/>
          <p:cNvSpPr/>
          <p:nvPr/>
        </p:nvSpPr>
        <p:spPr>
          <a:xfrm>
            <a:off x="1331640" y="4869160"/>
            <a:ext cx="6192688" cy="57606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0" y="2420888"/>
            <a:ext cx="9144000" cy="1107996"/>
          </a:xfrm>
          <a:prstGeom prst="rect">
            <a:avLst/>
          </a:prstGeom>
          <a:noFill/>
        </p:spPr>
        <p:txBody>
          <a:bodyPr wrap="square" rtlCol="0">
            <a:spAutoFit/>
          </a:bodyPr>
          <a:lstStyle/>
          <a:p>
            <a:pPr algn="ctr"/>
            <a:r>
              <a:rPr lang="es-ES" sz="6600" b="1" dirty="0" smtClean="0"/>
              <a:t>FUNCIONES DE CMSIS</a:t>
            </a:r>
            <a:endParaRPr lang="es-AR" sz="6600" b="1" dirty="0"/>
          </a:p>
        </p:txBody>
      </p:sp>
    </p:spTree>
  </p:cSld>
  <p:clrMapOvr>
    <a:masterClrMapping/>
  </p:clrMapOvr>
  <p:transition>
    <p:plu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539553" y="332656"/>
            <a:ext cx="8280920" cy="6264695"/>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683568" y="2348880"/>
            <a:ext cx="7704856" cy="2646878"/>
          </a:xfrm>
          <a:prstGeom prst="rect">
            <a:avLst/>
          </a:prstGeom>
          <a:noFill/>
        </p:spPr>
        <p:txBody>
          <a:bodyPr wrap="square" rtlCol="0">
            <a:spAutoFit/>
          </a:bodyPr>
          <a:lstStyle/>
          <a:p>
            <a:pPr algn="ctr"/>
            <a:r>
              <a:rPr lang="es-AR" sz="16600" b="1" dirty="0" smtClean="0"/>
              <a:t>RELOJ</a:t>
            </a:r>
            <a:endParaRPr lang="es-AR" sz="16600" b="1" dirty="0"/>
          </a:p>
        </p:txBody>
      </p:sp>
    </p:spTree>
  </p:cSld>
  <p:clrMapOvr>
    <a:masterClrMapping/>
  </p:clrMapOvr>
  <p:transition>
    <p:plu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0" y="0"/>
            <a:ext cx="9505056" cy="6858000"/>
          </a:xfrm>
          <a:prstGeom prst="rect">
            <a:avLst/>
          </a:prstGeom>
          <a:noFill/>
          <a:ln w="9525">
            <a:noFill/>
            <a:miter lim="800000"/>
            <a:headEnd/>
            <a:tailEnd/>
          </a:ln>
          <a:effectLst/>
        </p:spPr>
      </p:pic>
      <p:sp>
        <p:nvSpPr>
          <p:cNvPr id="4" name="3 Elipse"/>
          <p:cNvSpPr/>
          <p:nvPr/>
        </p:nvSpPr>
        <p:spPr>
          <a:xfrm>
            <a:off x="5940152" y="692696"/>
            <a:ext cx="2592288" cy="237626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99592" y="548680"/>
            <a:ext cx="7848871" cy="5832648"/>
          </a:xfrm>
          <a:prstGeom prst="rect">
            <a:avLst/>
          </a:prstGeom>
          <a:noFill/>
          <a:ln w="9525">
            <a:noFill/>
            <a:miter lim="800000"/>
            <a:headEnd/>
            <a:tailEnd/>
          </a:ln>
          <a:effectLst/>
        </p:spPr>
      </p:pic>
      <p:sp>
        <p:nvSpPr>
          <p:cNvPr id="3" name="2 Elipse"/>
          <p:cNvSpPr/>
          <p:nvPr/>
        </p:nvSpPr>
        <p:spPr>
          <a:xfrm>
            <a:off x="3203848" y="2492896"/>
            <a:ext cx="3816424" cy="936104"/>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3213" y="2146300"/>
            <a:ext cx="8535987" cy="3082900"/>
          </a:xfrm>
          <a:prstGeom prst="rect">
            <a:avLst/>
          </a:prstGeom>
          <a:noFill/>
          <a:ln w="9525">
            <a:noFill/>
            <a:miter lim="800000"/>
            <a:headEnd/>
            <a:tailEnd/>
          </a:ln>
          <a:effectLst/>
        </p:spPr>
      </p:pic>
      <p:sp>
        <p:nvSpPr>
          <p:cNvPr id="5" name="4 CuadroTexto"/>
          <p:cNvSpPr txBox="1"/>
          <p:nvPr/>
        </p:nvSpPr>
        <p:spPr>
          <a:xfrm>
            <a:off x="683568" y="404664"/>
            <a:ext cx="7992888" cy="646331"/>
          </a:xfrm>
          <a:prstGeom prst="rect">
            <a:avLst/>
          </a:prstGeom>
          <a:noFill/>
        </p:spPr>
        <p:txBody>
          <a:bodyPr wrap="square" rtlCol="0">
            <a:spAutoFit/>
          </a:bodyPr>
          <a:lstStyle/>
          <a:p>
            <a:r>
              <a:rPr lang="es-ES" sz="3600" b="1" dirty="0" smtClean="0"/>
              <a:t>SIYSTICK: TEMPORISADOR DEL SISTEMA</a:t>
            </a:r>
            <a:endParaRPr lang="es-AR" sz="3600" b="1" dirty="0"/>
          </a:p>
        </p:txBody>
      </p:sp>
      <p:sp>
        <p:nvSpPr>
          <p:cNvPr id="6" name="5 CuadroTexto"/>
          <p:cNvSpPr txBox="1"/>
          <p:nvPr/>
        </p:nvSpPr>
        <p:spPr>
          <a:xfrm>
            <a:off x="683568" y="1628800"/>
            <a:ext cx="7632848" cy="400110"/>
          </a:xfrm>
          <a:prstGeom prst="rect">
            <a:avLst/>
          </a:prstGeom>
          <a:noFill/>
        </p:spPr>
        <p:txBody>
          <a:bodyPr wrap="square" rtlCol="0">
            <a:spAutoFit/>
          </a:bodyPr>
          <a:lstStyle/>
          <a:p>
            <a:pPr marL="457200" indent="-457200">
              <a:buFont typeface="Wingdings" pitchFamily="2" charset="2"/>
              <a:buChar char="Ø"/>
            </a:pPr>
            <a:r>
              <a:rPr lang="es-ES" sz="2000" b="1" dirty="0" smtClean="0"/>
              <a:t>GENERA UN INTERRUPCION CADA UN INTERVALO DE TIEMPO FIJO</a:t>
            </a:r>
            <a:endParaRPr lang="es-AR" sz="2000" b="1" dirty="0"/>
          </a:p>
        </p:txBody>
      </p:sp>
    </p:spTree>
  </p:cSld>
  <p:clrMapOvr>
    <a:masterClrMapping/>
  </p:clrMapOvr>
  <p:transition>
    <p:plus/>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 y="0"/>
            <a:ext cx="9143999"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719064" y="1700808"/>
            <a:ext cx="8029400" cy="704850"/>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476250" y="4005064"/>
            <a:ext cx="8667750" cy="523875"/>
          </a:xfrm>
          <a:prstGeom prst="rect">
            <a:avLst/>
          </a:prstGeom>
          <a:noFill/>
          <a:ln w="9525">
            <a:noFill/>
            <a:miter lim="800000"/>
            <a:headEnd/>
            <a:tailEnd/>
          </a:ln>
        </p:spPr>
      </p:pic>
      <p:pic>
        <p:nvPicPr>
          <p:cNvPr id="3078" name="Picture 6"/>
          <p:cNvPicPr>
            <a:picLocks noChangeAspect="1" noChangeArrowheads="1"/>
          </p:cNvPicPr>
          <p:nvPr/>
        </p:nvPicPr>
        <p:blipFill>
          <a:blip r:embed="rId4" cstate="print"/>
          <a:srcRect/>
          <a:stretch>
            <a:fillRect/>
          </a:stretch>
        </p:blipFill>
        <p:spPr bwMode="auto">
          <a:xfrm>
            <a:off x="395536" y="4725144"/>
            <a:ext cx="8568952" cy="838200"/>
          </a:xfrm>
          <a:prstGeom prst="rect">
            <a:avLst/>
          </a:prstGeom>
          <a:noFill/>
          <a:ln w="9525">
            <a:noFill/>
            <a:miter lim="800000"/>
            <a:headEnd/>
            <a:tailEnd/>
          </a:ln>
        </p:spPr>
      </p:pic>
      <p:pic>
        <p:nvPicPr>
          <p:cNvPr id="3079" name="Picture 7"/>
          <p:cNvPicPr>
            <a:picLocks noChangeAspect="1" noChangeArrowheads="1"/>
          </p:cNvPicPr>
          <p:nvPr/>
        </p:nvPicPr>
        <p:blipFill>
          <a:blip r:embed="rId5" cstate="print"/>
          <a:srcRect/>
          <a:stretch>
            <a:fillRect/>
          </a:stretch>
        </p:blipFill>
        <p:spPr bwMode="auto">
          <a:xfrm>
            <a:off x="323528" y="5733256"/>
            <a:ext cx="8640960" cy="476250"/>
          </a:xfrm>
          <a:prstGeom prst="rect">
            <a:avLst/>
          </a:prstGeom>
          <a:noFill/>
          <a:ln w="9525">
            <a:noFill/>
            <a:miter lim="800000"/>
            <a:headEnd/>
            <a:tailEnd/>
          </a:ln>
        </p:spPr>
      </p:pic>
      <p:pic>
        <p:nvPicPr>
          <p:cNvPr id="3080" name="Picture 8"/>
          <p:cNvPicPr>
            <a:picLocks noChangeAspect="1" noChangeArrowheads="1"/>
          </p:cNvPicPr>
          <p:nvPr/>
        </p:nvPicPr>
        <p:blipFill>
          <a:blip r:embed="rId6" cstate="print"/>
          <a:srcRect/>
          <a:stretch>
            <a:fillRect/>
          </a:stretch>
        </p:blipFill>
        <p:spPr bwMode="auto">
          <a:xfrm>
            <a:off x="611560" y="476672"/>
            <a:ext cx="4848225" cy="1008112"/>
          </a:xfrm>
          <a:prstGeom prst="rect">
            <a:avLst/>
          </a:prstGeom>
          <a:noFill/>
          <a:ln w="9525">
            <a:noFill/>
            <a:miter lim="800000"/>
            <a:headEnd/>
            <a:tailEnd/>
          </a:ln>
        </p:spPr>
      </p:pic>
      <p:pic>
        <p:nvPicPr>
          <p:cNvPr id="3081" name="Picture 9"/>
          <p:cNvPicPr>
            <a:picLocks noChangeAspect="1" noChangeArrowheads="1"/>
          </p:cNvPicPr>
          <p:nvPr/>
        </p:nvPicPr>
        <p:blipFill>
          <a:blip r:embed="rId7" cstate="print"/>
          <a:srcRect/>
          <a:stretch>
            <a:fillRect/>
          </a:stretch>
        </p:blipFill>
        <p:spPr bwMode="auto">
          <a:xfrm>
            <a:off x="683568" y="2780928"/>
            <a:ext cx="6686550" cy="876300"/>
          </a:xfrm>
          <a:prstGeom prst="rect">
            <a:avLst/>
          </a:prstGeom>
          <a:noFill/>
          <a:ln w="9525">
            <a:noFill/>
            <a:miter lim="800000"/>
            <a:headEnd/>
            <a:tailEnd/>
          </a:ln>
        </p:spPr>
      </p:pic>
      <p:sp>
        <p:nvSpPr>
          <p:cNvPr id="18" name="17 Rectángulo redondeado"/>
          <p:cNvSpPr/>
          <p:nvPr/>
        </p:nvSpPr>
        <p:spPr>
          <a:xfrm>
            <a:off x="539552" y="2636912"/>
            <a:ext cx="7416824" cy="115212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20 Rectángulo redondeado"/>
          <p:cNvSpPr/>
          <p:nvPr/>
        </p:nvSpPr>
        <p:spPr>
          <a:xfrm>
            <a:off x="539552" y="332656"/>
            <a:ext cx="5040560" cy="122413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2132856"/>
            <a:ext cx="8676456" cy="1000125"/>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0" y="1052736"/>
            <a:ext cx="8748465" cy="10287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2243138" y="3119438"/>
            <a:ext cx="4657725" cy="619125"/>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2555776" y="4077072"/>
            <a:ext cx="3762375" cy="1314450"/>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539552" y="1772816"/>
            <a:ext cx="8352928" cy="4608512"/>
          </a:xfrm>
          <a:prstGeom prst="rect">
            <a:avLst/>
          </a:prstGeom>
          <a:noFill/>
          <a:ln w="9525">
            <a:noFill/>
            <a:miter lim="800000"/>
            <a:headEnd/>
            <a:tailEnd/>
          </a:ln>
          <a:effectLst/>
        </p:spPr>
      </p:pic>
      <p:sp>
        <p:nvSpPr>
          <p:cNvPr id="3" name="2 CuadroTexto"/>
          <p:cNvSpPr txBox="1"/>
          <p:nvPr/>
        </p:nvSpPr>
        <p:spPr>
          <a:xfrm>
            <a:off x="899592" y="404664"/>
            <a:ext cx="6552728" cy="584775"/>
          </a:xfrm>
          <a:prstGeom prst="rect">
            <a:avLst/>
          </a:prstGeom>
          <a:noFill/>
        </p:spPr>
        <p:txBody>
          <a:bodyPr wrap="square" rtlCol="0">
            <a:spAutoFit/>
          </a:bodyPr>
          <a:lstStyle/>
          <a:p>
            <a:pPr algn="ctr"/>
            <a:r>
              <a:rPr lang="es-ES" sz="3200" b="1" dirty="0" smtClean="0"/>
              <a:t>DIAGRA DE BLOQUES CONCEPTUAL</a:t>
            </a:r>
            <a:endParaRPr lang="es-AR" sz="3200" b="1" dirty="0"/>
          </a:p>
        </p:txBody>
      </p:sp>
      <p:sp>
        <p:nvSpPr>
          <p:cNvPr id="4" name="3 Elipse"/>
          <p:cNvSpPr/>
          <p:nvPr/>
        </p:nvSpPr>
        <p:spPr>
          <a:xfrm>
            <a:off x="2123728" y="3717032"/>
            <a:ext cx="3240360" cy="2592288"/>
          </a:xfrm>
          <a:prstGeom prst="ellipse">
            <a:avLst/>
          </a:pr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Elipse"/>
          <p:cNvSpPr/>
          <p:nvPr/>
        </p:nvSpPr>
        <p:spPr>
          <a:xfrm>
            <a:off x="8172400" y="4509120"/>
            <a:ext cx="648072" cy="504056"/>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transition>
    <p:plu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p:plus/>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2041</TotalTime>
  <Words>526</Words>
  <Application>Microsoft Office PowerPoint</Application>
  <PresentationFormat>Presentación en pantalla (4:3)</PresentationFormat>
  <Paragraphs>45</Paragraphs>
  <Slides>54</Slides>
  <Notes>1</Notes>
  <HiddenSlides>0</HiddenSlides>
  <MMClips>0</MMClips>
  <ScaleCrop>false</ScaleCrop>
  <HeadingPairs>
    <vt:vector size="4" baseType="variant">
      <vt:variant>
        <vt:lpstr>Tema</vt:lpstr>
      </vt:variant>
      <vt:variant>
        <vt:i4>1</vt:i4>
      </vt:variant>
      <vt:variant>
        <vt:lpstr>Títulos de diapositiva</vt:lpstr>
      </vt:variant>
      <vt:variant>
        <vt:i4>54</vt:i4>
      </vt:variant>
    </vt:vector>
  </HeadingPairs>
  <TitlesOfParts>
    <vt:vector size="55" baseType="lpstr">
      <vt:lpstr>Tema de Office</vt:lpstr>
      <vt:lpstr>ELECTRONICA DIGITAL III</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Diapositiva 35</vt:lpstr>
      <vt:lpstr>Diapositiva 36</vt:lpstr>
      <vt:lpstr>Diapositiva 37</vt:lpstr>
      <vt:lpstr>Diapositiva 38</vt:lpstr>
      <vt:lpstr>Diapositiva 39</vt:lpstr>
      <vt:lpstr>Diapositiva 40</vt:lpstr>
      <vt:lpstr>Diapositiva 41</vt:lpstr>
      <vt:lpstr>Diapositiva 42</vt:lpstr>
      <vt:lpstr>Diapositiva 43</vt:lpstr>
      <vt:lpstr>Diapositiva 44</vt:lpstr>
      <vt:lpstr>Diapositiva 45</vt:lpstr>
      <vt:lpstr>Diapositiva 46</vt:lpstr>
      <vt:lpstr>Diapositiva 47</vt:lpstr>
      <vt:lpstr>Diapositiva 48</vt:lpstr>
      <vt:lpstr>Diapositiva 49</vt:lpstr>
      <vt:lpstr>Diapositiva 50</vt:lpstr>
      <vt:lpstr>Diapositiva 51</vt:lpstr>
      <vt:lpstr>Diapositiva 52</vt:lpstr>
      <vt:lpstr>Diapositiva 53</vt:lpstr>
      <vt:lpstr>Diapositiva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Systick</dc:title>
  <dc:creator>Laura Maria</dc:creator>
  <cp:lastModifiedBy>Laura Maria</cp:lastModifiedBy>
  <cp:revision>135</cp:revision>
  <dcterms:created xsi:type="dcterms:W3CDTF">2018-09-05T11:33:18Z</dcterms:created>
  <dcterms:modified xsi:type="dcterms:W3CDTF">2021-08-18T18:33:45Z</dcterms:modified>
</cp:coreProperties>
</file>